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84" r:id="rId5"/>
    <p:sldId id="296" r:id="rId6"/>
    <p:sldId id="283" r:id="rId7"/>
    <p:sldId id="259" r:id="rId8"/>
    <p:sldId id="297" r:id="rId9"/>
    <p:sldId id="293" r:id="rId10"/>
    <p:sldId id="286" r:id="rId11"/>
    <p:sldId id="298" r:id="rId12"/>
    <p:sldId id="287" r:id="rId13"/>
    <p:sldId id="291" r:id="rId14"/>
    <p:sldId id="285" r:id="rId15"/>
    <p:sldId id="263" r:id="rId16"/>
    <p:sldId id="260" r:id="rId17"/>
    <p:sldId id="261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95" r:id="rId33"/>
    <p:sldId id="277" r:id="rId34"/>
    <p:sldId id="278" r:id="rId35"/>
    <p:sldId id="280" r:id="rId36"/>
    <p:sldId id="299" r:id="rId37"/>
    <p:sldId id="281" r:id="rId38"/>
    <p:sldId id="282" r:id="rId39"/>
    <p:sldId id="279" r:id="rId40"/>
    <p:sldId id="292" r:id="rId41"/>
    <p:sldId id="290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1" autoAdjust="0"/>
    <p:restoredTop sz="94660"/>
  </p:normalViewPr>
  <p:slideViewPr>
    <p:cSldViewPr>
      <p:cViewPr varScale="1">
        <p:scale>
          <a:sx n="62" d="100"/>
          <a:sy n="62" d="100"/>
        </p:scale>
        <p:origin x="-7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B53DE1-9121-41C5-8FEF-FC5EEAD340AD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5F965A-7E19-4494-8097-E5F44457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977B-180C-4797-A280-7A39D065E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BBB8-B1DD-4580-8526-EED8D2F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6243-6412-4B64-B214-A94103FA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0393-A089-4EE9-AF8D-03CAC22B2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4B22-2B78-40A3-A6F5-753FFC17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033-682E-4101-A504-17796EAB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515-C104-4484-AEBC-67122B0D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34E4-455B-4F15-85F2-C8B5B048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FBD8-6618-4B92-A327-E86D3652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9129-BC2C-43AB-8B71-2ED6FCFC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F08B-6A05-4F4A-9647-B7FB4472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0751-4FD2-45A8-A6F1-07A4617D5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BAE0-CEEA-4940-A4C3-3F0325709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B48DDE4-132E-4114-A448-B3A096E8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Gaseous State of Matter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pPr eaLnBrk="1" hangingPunct="1"/>
            <a:r>
              <a:rPr lang="en-US" smtClean="0"/>
              <a:t>Chapter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g11_07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75" y="44450"/>
            <a:ext cx="101155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1_Pg335_UnFigur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32155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Avogadro’s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943600"/>
            <a:ext cx="59436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Volume is proportional to moles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g11_08-01"/>
          <p:cNvPicPr>
            <a:picLocks noChangeAspect="1" noChangeArrowheads="1"/>
          </p:cNvPicPr>
          <p:nvPr/>
        </p:nvPicPr>
        <p:blipFill>
          <a:blip r:embed="rId2" cstate="print"/>
          <a:srcRect l="21312" r="24590" b="56180"/>
          <a:stretch>
            <a:fillRect/>
          </a:stretch>
        </p:blipFill>
        <p:spPr bwMode="auto">
          <a:xfrm>
            <a:off x="533400" y="609600"/>
            <a:ext cx="3568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fg11_08-01"/>
          <p:cNvPicPr>
            <a:picLocks noChangeAspect="1" noChangeArrowheads="1"/>
          </p:cNvPicPr>
          <p:nvPr/>
        </p:nvPicPr>
        <p:blipFill>
          <a:blip r:embed="rId2" cstate="print"/>
          <a:srcRect l="18228" t="46068" r="24532" b="6741"/>
          <a:stretch>
            <a:fillRect/>
          </a:stretch>
        </p:blipFill>
        <p:spPr bwMode="auto">
          <a:xfrm>
            <a:off x="4495800" y="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g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25"/>
            <a:ext cx="88392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g1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9756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The Gas Laws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Boyles Law 		pressure </a:t>
            </a:r>
            <a:r>
              <a:rPr lang="en-US" sz="2800" smtClean="0">
                <a:sym typeface="Symbol" pitchFamily="18" charset="2"/>
              </a:rPr>
              <a:t></a:t>
            </a:r>
            <a:r>
              <a:rPr lang="en-US" sz="2800" smtClean="0"/>
              <a:t> -- volume </a:t>
            </a:r>
            <a:r>
              <a:rPr lang="en-US" sz="2800" smtClean="0">
                <a:sym typeface="Symbol" pitchFamily="18" charset="2"/>
              </a:rPr>
              <a:t></a:t>
            </a:r>
            <a:endParaRPr lang="en-US" sz="2800" smtClean="0"/>
          </a:p>
          <a:p>
            <a:pPr lvl="1" eaLnBrk="1" hangingPunct="1"/>
            <a:r>
              <a:rPr lang="en-US" sz="2400" smtClean="0"/>
              <a:t>P </a:t>
            </a:r>
            <a:r>
              <a:rPr lang="en-US" sz="2400" smtClean="0">
                <a:sym typeface="Symbol" pitchFamily="18" charset="2"/>
              </a:rPr>
              <a:t> 1/V</a:t>
            </a:r>
            <a:endParaRPr lang="en-US" sz="2400" smtClean="0"/>
          </a:p>
          <a:p>
            <a:pPr eaLnBrk="1" hangingPunct="1"/>
            <a:r>
              <a:rPr lang="en-US" sz="2800" smtClean="0"/>
              <a:t>Charles Law		 temperature </a:t>
            </a:r>
            <a:r>
              <a:rPr lang="en-US" sz="2800" smtClean="0">
                <a:sym typeface="Symbol" pitchFamily="18" charset="2"/>
              </a:rPr>
              <a:t></a:t>
            </a:r>
            <a:r>
              <a:rPr lang="en-US" sz="2800" smtClean="0"/>
              <a:t> -- volume </a:t>
            </a:r>
            <a:r>
              <a:rPr lang="en-US" sz="2800" smtClean="0">
                <a:sym typeface="Symbol" pitchFamily="18" charset="2"/>
              </a:rPr>
              <a:t></a:t>
            </a:r>
            <a:endParaRPr lang="en-US" sz="2800" smtClean="0"/>
          </a:p>
          <a:p>
            <a:pPr lvl="1" eaLnBrk="1" hangingPunct="1"/>
            <a:r>
              <a:rPr lang="en-US" sz="2400" smtClean="0"/>
              <a:t>V </a:t>
            </a:r>
            <a:r>
              <a:rPr lang="en-US" sz="2400" smtClean="0">
                <a:sym typeface="Symbol" pitchFamily="18" charset="2"/>
              </a:rPr>
              <a:t></a:t>
            </a:r>
            <a:r>
              <a:rPr lang="en-US" sz="2400" smtClean="0"/>
              <a:t> T</a:t>
            </a:r>
          </a:p>
          <a:p>
            <a:pPr eaLnBrk="1" hangingPunct="1"/>
            <a:r>
              <a:rPr lang="en-US" sz="2800" smtClean="0"/>
              <a:t>Avogadros Law	 moles </a:t>
            </a:r>
            <a:r>
              <a:rPr lang="en-US" sz="2800" smtClean="0">
                <a:sym typeface="Symbol" pitchFamily="18" charset="2"/>
              </a:rPr>
              <a:t></a:t>
            </a:r>
            <a:r>
              <a:rPr lang="en-US" sz="2800" smtClean="0"/>
              <a:t> -- volume </a:t>
            </a:r>
            <a:r>
              <a:rPr lang="en-US" sz="2800" smtClean="0">
                <a:sym typeface="Symbol" pitchFamily="18" charset="2"/>
              </a:rPr>
              <a:t></a:t>
            </a:r>
            <a:endParaRPr lang="en-US" sz="2800" smtClean="0"/>
          </a:p>
          <a:p>
            <a:pPr lvl="1" eaLnBrk="1" hangingPunct="1"/>
            <a:r>
              <a:rPr lang="en-US" sz="2400" smtClean="0"/>
              <a:t>V </a:t>
            </a:r>
            <a:r>
              <a:rPr lang="en-US" sz="2400" smtClean="0">
                <a:sym typeface="Symbol" pitchFamily="18" charset="2"/>
              </a:rPr>
              <a:t></a:t>
            </a:r>
            <a:r>
              <a:rPr lang="en-US" sz="2400" smtClean="0"/>
              <a:t> n</a:t>
            </a:r>
          </a:p>
          <a:p>
            <a:pPr eaLnBrk="1" hangingPunct="1"/>
            <a:r>
              <a:rPr lang="en-US" sz="2800" smtClean="0"/>
              <a:t>Gay Lussac Law	 temperature </a:t>
            </a:r>
            <a:r>
              <a:rPr lang="en-US" sz="2800" smtClean="0">
                <a:sym typeface="Symbol" pitchFamily="18" charset="2"/>
              </a:rPr>
              <a:t></a:t>
            </a:r>
            <a:r>
              <a:rPr lang="en-US" sz="2800" smtClean="0"/>
              <a:t> -- pressure </a:t>
            </a:r>
            <a:r>
              <a:rPr lang="en-US" sz="2800" smtClean="0">
                <a:sym typeface="Symbol" pitchFamily="18" charset="2"/>
              </a:rPr>
              <a:t></a:t>
            </a:r>
            <a:endParaRPr lang="en-US" sz="2800" smtClean="0"/>
          </a:p>
          <a:p>
            <a:pPr lvl="1" eaLnBrk="1" hangingPunct="1"/>
            <a:r>
              <a:rPr lang="en-US" sz="2400" smtClean="0"/>
              <a:t>P </a:t>
            </a:r>
            <a:r>
              <a:rPr lang="en-US" sz="2400" smtClean="0">
                <a:sym typeface="Symbol" pitchFamily="18" charset="2"/>
              </a:rPr>
              <a:t></a:t>
            </a:r>
            <a:r>
              <a:rPr lang="en-US" sz="2400" smtClean="0"/>
              <a:t> 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Ideal Gas Law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PV = nRT</a:t>
            </a:r>
          </a:p>
          <a:p>
            <a:pPr lvl="1" eaLnBrk="1" hangingPunct="1">
              <a:buFontTx/>
              <a:buNone/>
            </a:pPr>
            <a:r>
              <a:rPr lang="en-US" smtClean="0"/>
              <a:t>P = pressure (typical units are atm or torr or mm Hg)</a:t>
            </a:r>
          </a:p>
          <a:p>
            <a:pPr lvl="1" eaLnBrk="1" hangingPunct="1">
              <a:buFontTx/>
              <a:buNone/>
            </a:pPr>
            <a:r>
              <a:rPr lang="en-US" smtClean="0"/>
              <a:t>V = volume (typical units are L)</a:t>
            </a:r>
          </a:p>
          <a:p>
            <a:pPr lvl="1" eaLnBrk="1" hangingPunct="1">
              <a:buFontTx/>
              <a:buNone/>
            </a:pPr>
            <a:r>
              <a:rPr lang="en-US" smtClean="0"/>
              <a:t>n = number of moles</a:t>
            </a:r>
          </a:p>
          <a:p>
            <a:pPr lvl="1" eaLnBrk="1" hangingPunct="1">
              <a:buFontTx/>
              <a:buNone/>
            </a:pPr>
            <a:r>
              <a:rPr lang="en-US" smtClean="0"/>
              <a:t>T = temperature (must be in K)</a:t>
            </a:r>
          </a:p>
          <a:p>
            <a:pPr lvl="1" eaLnBrk="1" hangingPunct="1">
              <a:buFontTx/>
              <a:buNone/>
            </a:pPr>
            <a:r>
              <a:rPr lang="en-US" smtClean="0"/>
              <a:t>R = gas constant = 0.0821 L atm/mol K </a:t>
            </a:r>
          </a:p>
          <a:p>
            <a:pPr lvl="1" eaLnBrk="1" hangingPunct="1">
              <a:buFontTx/>
              <a:buNone/>
            </a:pPr>
            <a:r>
              <a:rPr lang="en-US" smtClean="0"/>
              <a:t>= 62.4 L torr/mol 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An inflated balloon has a volume of 0.55 L at sea level (1.0 atm) and is allowed to rise to a height of 6.4 km, where the pressure is about 0.40 atm.  Assuming that the temperature remains constant, what is the final volume of the balloon? </a:t>
            </a: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en-US" smtClean="0"/>
              <a:t>A container of 452 mL of argon is heated from 22</a:t>
            </a:r>
            <a:r>
              <a:rPr lang="en-US" baseline="30000" smtClean="0"/>
              <a:t>o</a:t>
            </a:r>
            <a:r>
              <a:rPr lang="en-US" smtClean="0"/>
              <a:t>C to 187</a:t>
            </a:r>
            <a:r>
              <a:rPr lang="en-US" baseline="30000" smtClean="0"/>
              <a:t>o</a:t>
            </a:r>
            <a:r>
              <a:rPr lang="en-US" smtClean="0"/>
              <a:t>C at constant pressure.  What is its final volume?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/>
            <a:r>
              <a:rPr lang="en-US" smtClean="0"/>
              <a:t>A bicycle tire has a pressure of 2000. torr in Death Valley when the temperature is 38</a:t>
            </a:r>
            <a:r>
              <a:rPr lang="en-US" baseline="30000" smtClean="0"/>
              <a:t>o</a:t>
            </a:r>
            <a:r>
              <a:rPr lang="en-US" smtClean="0"/>
              <a:t>C.  What would the pressure be if you took the bike to Lake Tahoe where the temperature was 0</a:t>
            </a:r>
            <a:r>
              <a:rPr lang="en-US" baseline="30000" smtClean="0"/>
              <a:t>o</a:t>
            </a:r>
            <a:r>
              <a:rPr lang="en-US" smtClean="0"/>
              <a:t>C?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Properties of Gases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Gases have an indefinite shape</a:t>
            </a:r>
          </a:p>
          <a:p>
            <a:pPr eaLnBrk="1" hangingPunct="1"/>
            <a:r>
              <a:rPr lang="en-US" sz="2800" smtClean="0"/>
              <a:t>Gases expand to fill their containers uniformly</a:t>
            </a:r>
          </a:p>
          <a:p>
            <a:pPr eaLnBrk="1" hangingPunct="1"/>
            <a:r>
              <a:rPr lang="en-US" sz="2800" smtClean="0"/>
              <a:t>Gases are compressible</a:t>
            </a:r>
          </a:p>
          <a:p>
            <a:pPr eaLnBrk="1" hangingPunct="1"/>
            <a:r>
              <a:rPr lang="en-US" sz="2800" smtClean="0"/>
              <a:t>Gases have low densities</a:t>
            </a:r>
          </a:p>
          <a:p>
            <a:pPr lvl="1" eaLnBrk="1" hangingPunct="1"/>
            <a:r>
              <a:rPr lang="en-US" sz="2400" smtClean="0"/>
              <a:t>air 	0.0013 g/mL</a:t>
            </a:r>
          </a:p>
          <a:p>
            <a:pPr lvl="1" eaLnBrk="1" hangingPunct="1"/>
            <a:r>
              <a:rPr lang="en-US" sz="2400" smtClean="0"/>
              <a:t>water	1.00     g/mL</a:t>
            </a:r>
          </a:p>
          <a:p>
            <a:pPr lvl="1" eaLnBrk="1" hangingPunct="1"/>
            <a:r>
              <a:rPr lang="en-US" sz="2400" smtClean="0"/>
              <a:t>iron	7.9       g/mL</a:t>
            </a:r>
          </a:p>
          <a:p>
            <a:pPr eaLnBrk="1" hangingPunct="1"/>
            <a:r>
              <a:rPr lang="en-US" sz="2800" smtClean="0"/>
              <a:t>Gases diffuse uniformly throughout their containers to form homogeneous mixtures.</a:t>
            </a:r>
          </a:p>
          <a:p>
            <a:pPr eaLnBrk="1" hangingPunct="1"/>
            <a:r>
              <a:rPr lang="en-US" sz="2800" smtClean="0"/>
              <a:t>A gas exerts a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3352800"/>
          </a:xfrm>
        </p:spPr>
        <p:txBody>
          <a:bodyPr/>
          <a:lstStyle/>
          <a:p>
            <a:pPr eaLnBrk="1" hangingPunct="1"/>
            <a:r>
              <a:rPr lang="en-US" smtClean="0"/>
              <a:t>A small bubble rises from the bottom of a lake, where the temperature and pressure are 8</a:t>
            </a:r>
            <a:r>
              <a:rPr lang="en-US" baseline="30000" smtClean="0"/>
              <a:t>o</a:t>
            </a:r>
            <a:r>
              <a:rPr lang="en-US" smtClean="0"/>
              <a:t>C and 6.4 atm, to the surface, where the temperature and pressure are 25</a:t>
            </a:r>
            <a:r>
              <a:rPr lang="en-US" baseline="30000" smtClean="0"/>
              <a:t>o</a:t>
            </a:r>
            <a:r>
              <a:rPr lang="en-US" smtClean="0"/>
              <a:t>C and 1.0 atm.  Calculate the final volume of the bubble if its initial volume was 21 mL.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eaLnBrk="1" hangingPunct="1"/>
            <a:r>
              <a:rPr lang="en-US" smtClean="0"/>
              <a:t>Sulfur hexafluoride (SF</a:t>
            </a:r>
            <a:r>
              <a:rPr lang="en-US" baseline="-25000" smtClean="0"/>
              <a:t>6</a:t>
            </a:r>
            <a:r>
              <a:rPr lang="en-US" smtClean="0"/>
              <a:t>) is a colorless, odorless, very unreactive gas.  Calculate the pressure (in atm) exerted by 1.82 moles of the gas in a steel vessel of volume 5.43 L at 69.5</a:t>
            </a:r>
            <a:r>
              <a:rPr lang="en-US" baseline="30000" smtClean="0"/>
              <a:t>o</a:t>
            </a:r>
            <a:r>
              <a:rPr lang="en-US" smtClean="0"/>
              <a:t>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A sample of nitrogen gas kept at 32</a:t>
            </a:r>
            <a:r>
              <a:rPr lang="en-US" baseline="30000" smtClean="0"/>
              <a:t>o</a:t>
            </a:r>
            <a:r>
              <a:rPr lang="en-US" smtClean="0"/>
              <a:t>C in a 2.3 L container exerts a pressure of 4.7 atm.  Calculate the number of moles of gas present.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1" hangingPunct="1"/>
            <a:r>
              <a:rPr lang="en-US" smtClean="0"/>
              <a:t>Calculate the volume in liters occupied by 7.40 g of CO</a:t>
            </a:r>
            <a:r>
              <a:rPr lang="en-US" baseline="-25000" smtClean="0"/>
              <a:t>2</a:t>
            </a:r>
            <a:r>
              <a:rPr lang="en-US" smtClean="0"/>
              <a:t> at 735 torr and 25</a:t>
            </a:r>
            <a:r>
              <a:rPr lang="en-US" baseline="30000" smtClean="0"/>
              <a:t>o</a:t>
            </a:r>
            <a:r>
              <a:rPr lang="en-US" smtClean="0"/>
              <a:t>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Helium-filled balloons are used to carry scientific instruments high into the atmosphere.  Suppose that a balloon is launched when the temperature is 22.5</a:t>
            </a:r>
            <a:r>
              <a:rPr lang="en-US" baseline="30000" smtClean="0"/>
              <a:t>o</a:t>
            </a:r>
            <a:r>
              <a:rPr lang="en-US" smtClean="0"/>
              <a:t>C and the barometric pressure is 754 mm Hg.  If the balloon’s volume is 4.19 x 10</a:t>
            </a:r>
            <a:r>
              <a:rPr lang="en-US" baseline="30000" smtClean="0"/>
              <a:t>3</a:t>
            </a:r>
            <a:r>
              <a:rPr lang="en-US" smtClean="0"/>
              <a:t> L, what will it be at a height of 20 miles, where the pressure is 70.0 mm Hg and the temperature is </a:t>
            </a:r>
            <a:r>
              <a:rPr lang="en-US" smtClean="0">
                <a:sym typeface="Symbol" pitchFamily="18" charset="2"/>
              </a:rPr>
              <a:t></a:t>
            </a:r>
            <a:r>
              <a:rPr lang="en-US" smtClean="0"/>
              <a:t>33.0</a:t>
            </a:r>
            <a:r>
              <a:rPr lang="en-US" baseline="30000" smtClean="0"/>
              <a:t>o</a:t>
            </a:r>
            <a:r>
              <a:rPr lang="en-US" smtClean="0"/>
              <a:t>C?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Chlorine is widely used to purify municipal water supplies and to treat swimming pool waters.  Chlorine is stored in stainless steel cylinders of 30.0 L capacity at a pressure of 160 lb/in</a:t>
            </a:r>
            <a:r>
              <a:rPr lang="en-US" baseline="30000" smtClean="0"/>
              <a:t>2</a:t>
            </a:r>
            <a:r>
              <a:rPr lang="en-US" smtClean="0"/>
              <a:t> at 26</a:t>
            </a:r>
            <a:r>
              <a:rPr lang="en-US" baseline="30000" smtClean="0"/>
              <a:t>o</a:t>
            </a:r>
            <a:r>
              <a:rPr lang="en-US" smtClean="0"/>
              <a:t>C.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what temperature may the cylinder be raised if it is rated to a maximum pressure of 5.35 atm? 14.7 psi = 1 atm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Standard Temperature and Pressure (STP)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T = 0</a:t>
            </a:r>
            <a:r>
              <a:rPr lang="en-US" baseline="30000" smtClean="0"/>
              <a:t>o</a:t>
            </a:r>
            <a:r>
              <a:rPr lang="en-US" smtClean="0"/>
              <a:t>C = 273K, P = 1 atm. = 760 torr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Calculate the volume of 1.0 mole of a gas at STP.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volume will 3.21 moles of Ne occupy at STP?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/>
            <a:r>
              <a:rPr lang="en-US" smtClean="0"/>
              <a:t>A 3/4 full propane tank has a pressure of 3.2 atm at a temperature of 25</a:t>
            </a:r>
            <a:r>
              <a:rPr lang="en-US" baseline="30000" smtClean="0"/>
              <a:t>o</a:t>
            </a:r>
            <a:r>
              <a:rPr lang="en-US" smtClean="0"/>
              <a:t>C.  If you put the tank in the back of your car for a barbecue at the beach and the temperature reaches 103</a:t>
            </a:r>
            <a:r>
              <a:rPr lang="en-US" baseline="30000" smtClean="0"/>
              <a:t>o</a:t>
            </a:r>
            <a:r>
              <a:rPr lang="en-US" smtClean="0"/>
              <a:t>C, what is the new pressure of the propane in the tank?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What volume will 4.83 moles of a gas occupy at 35</a:t>
            </a:r>
            <a:r>
              <a:rPr lang="en-US" baseline="30000" smtClean="0"/>
              <a:t>o</a:t>
            </a:r>
            <a:r>
              <a:rPr lang="en-US" smtClean="0"/>
              <a:t>C and 1.15 atm pressure?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Find the molar mass of an unknown gas that has a density of 1.45 g/L at 44</a:t>
            </a:r>
            <a:r>
              <a:rPr lang="en-US" baseline="30000" smtClean="0"/>
              <a:t>o</a:t>
            </a:r>
            <a:r>
              <a:rPr lang="en-US" smtClean="0"/>
              <a:t>C and 0.331 atm.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units of pressure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00200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101.325 kPa </a:t>
            </a:r>
          </a:p>
          <a:p>
            <a:pPr eaLnBrk="1" hangingPunct="1">
              <a:buFontTx/>
              <a:buNone/>
            </a:pPr>
            <a:r>
              <a:rPr lang="en-US" smtClean="0"/>
              <a:t>= 760 mm Hg </a:t>
            </a:r>
          </a:p>
          <a:p>
            <a:pPr eaLnBrk="1" hangingPunct="1">
              <a:buFontTx/>
              <a:buNone/>
            </a:pPr>
            <a:r>
              <a:rPr lang="en-US" smtClean="0"/>
              <a:t>= 760 torr </a:t>
            </a:r>
          </a:p>
          <a:p>
            <a:pPr eaLnBrk="1" hangingPunct="1">
              <a:buFontTx/>
              <a:buNone/>
            </a:pPr>
            <a:r>
              <a:rPr lang="en-US" smtClean="0"/>
              <a:t>= 1 atm </a:t>
            </a:r>
          </a:p>
          <a:p>
            <a:pPr eaLnBrk="1" hangingPunct="1">
              <a:buFontTx/>
              <a:buNone/>
            </a:pPr>
            <a:r>
              <a:rPr lang="en-US" smtClean="0"/>
              <a:t>= 30 in Hg </a:t>
            </a:r>
          </a:p>
          <a:p>
            <a:pPr eaLnBrk="1" hangingPunct="1">
              <a:buFontTx/>
              <a:buNone/>
            </a:pPr>
            <a:r>
              <a:rPr lang="en-US" smtClean="0"/>
              <a:t>= 14.7psi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eaLnBrk="1" hangingPunct="1"/>
            <a:r>
              <a:rPr lang="en-US" dirty="0" smtClean="0"/>
              <a:t>The nitrogen gas in an air bag with a volume of 35 L, exerts a pressure of 850 mm Hg at 25</a:t>
            </a:r>
            <a:r>
              <a:rPr lang="en-US" baseline="30000" dirty="0" smtClean="0"/>
              <a:t>o</a:t>
            </a:r>
            <a:r>
              <a:rPr lang="en-US" dirty="0" smtClean="0"/>
              <a:t>C.  How many </a:t>
            </a:r>
            <a:r>
              <a:rPr lang="en-US" dirty="0" smtClean="0"/>
              <a:t>grams </a:t>
            </a:r>
            <a:r>
              <a:rPr lang="en-US" dirty="0" smtClean="0"/>
              <a:t>of N</a:t>
            </a:r>
            <a:r>
              <a:rPr lang="en-US" baseline="-25000" dirty="0" smtClean="0"/>
              <a:t>2</a:t>
            </a:r>
            <a:r>
              <a:rPr lang="en-US" dirty="0" smtClean="0"/>
              <a:t> are in the bag?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Calculate the density of Argon at STP.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 Stoichiometry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3</a:t>
            </a:r>
            <a:r>
              <a:rPr lang="en-US" smtClean="0"/>
              <a:t>H</a:t>
            </a:r>
            <a:r>
              <a:rPr lang="en-US" baseline="-25000" smtClean="0"/>
              <a:t>8</a:t>
            </a:r>
            <a:r>
              <a:rPr lang="en-US" smtClean="0"/>
              <a:t>(g)  +  5 O</a:t>
            </a:r>
            <a:r>
              <a:rPr lang="en-US" baseline="-25000" smtClean="0"/>
              <a:t>2</a:t>
            </a:r>
            <a:r>
              <a:rPr lang="en-US" smtClean="0"/>
              <a:t>(g) </a:t>
            </a:r>
            <a:r>
              <a:rPr lang="en-US" smtClean="0">
                <a:sym typeface="Wingdings" pitchFamily="2" charset="2"/>
              </a:rPr>
              <a:t> 3 CO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(g) + 4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O(g)</a:t>
            </a:r>
          </a:p>
          <a:p>
            <a:pPr eaLnBrk="1" hangingPunct="1"/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>
                <a:sym typeface="Wingdings" pitchFamily="2" charset="2"/>
              </a:rPr>
              <a:t>How many mL of CO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 can be generated from the reaction of 5.00 g C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8</a:t>
            </a:r>
            <a:r>
              <a:rPr lang="en-US" smtClean="0">
                <a:sym typeface="Wingdings" pitchFamily="2" charset="2"/>
              </a:rPr>
              <a:t> with excess oxygen at STP?</a:t>
            </a:r>
          </a:p>
          <a:p>
            <a:pPr eaLnBrk="1" hangingPunct="1"/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>
                <a:sym typeface="Wingdings" pitchFamily="2" charset="2"/>
              </a:rPr>
              <a:t>How many L of O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 are required to react with 4.22 L of C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baseline="-25000" smtClean="0">
                <a:sym typeface="Wingdings" pitchFamily="2" charset="2"/>
              </a:rPr>
              <a:t>8</a:t>
            </a:r>
            <a:r>
              <a:rPr lang="en-US" smtClean="0">
                <a:sym typeface="Wingdings" pitchFamily="2" charset="2"/>
              </a:rPr>
              <a:t> at constant Tand P?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Daltons Law of Partial Pressures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6172200" cy="1524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z="3600" smtClean="0"/>
              <a:t>P</a:t>
            </a:r>
            <a:r>
              <a:rPr lang="en-US" sz="3600" baseline="-25000" smtClean="0"/>
              <a:t>total</a:t>
            </a:r>
            <a:r>
              <a:rPr lang="en-US" sz="3600" smtClean="0"/>
              <a:t> = P</a:t>
            </a:r>
            <a:r>
              <a:rPr lang="en-US" sz="3600" baseline="-25000" smtClean="0"/>
              <a:t>1</a:t>
            </a:r>
            <a:r>
              <a:rPr lang="en-US" sz="3600" smtClean="0"/>
              <a:t> + P</a:t>
            </a:r>
            <a:r>
              <a:rPr lang="en-US" sz="3600" baseline="-25000" smtClean="0"/>
              <a:t>2</a:t>
            </a:r>
            <a:r>
              <a:rPr lang="en-US" sz="3600" smtClean="0"/>
              <a:t> + P</a:t>
            </a:r>
            <a:r>
              <a:rPr lang="en-US" sz="3600" baseline="-25000" smtClean="0"/>
              <a:t>3</a:t>
            </a:r>
            <a:r>
              <a:rPr lang="en-US" sz="3600" smtClean="0"/>
              <a:t> + ......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743200"/>
            <a:ext cx="4038600" cy="2133600"/>
          </a:xfrm>
        </p:spPr>
        <p:txBody>
          <a:bodyPr/>
          <a:lstStyle/>
          <a:p>
            <a:pPr eaLnBrk="1" hangingPunct="1"/>
            <a:r>
              <a:rPr lang="en-US" smtClean="0"/>
              <a:t>the total pressure is equal to the sum of the pressures of the individual gases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The atmosphere of Venus contains the following gases.  </a:t>
            </a:r>
          </a:p>
          <a:p>
            <a:pPr lvl="1" eaLnBrk="1" hangingPunct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392  </a:t>
            </a:r>
            <a:r>
              <a:rPr lang="en-US" dirty="0" err="1" smtClean="0"/>
              <a:t>torr</a:t>
            </a:r>
            <a:r>
              <a:rPr lang="en-US" dirty="0" smtClean="0"/>
              <a:t>, </a:t>
            </a:r>
          </a:p>
          <a:p>
            <a:pPr lvl="1" eaLnBrk="1" hangingPunct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  834 </a:t>
            </a:r>
            <a:r>
              <a:rPr lang="en-US" dirty="0" err="1" smtClean="0"/>
              <a:t>torr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Ar</a:t>
            </a:r>
            <a:r>
              <a:rPr lang="en-US" dirty="0" smtClean="0"/>
              <a:t>   302 </a:t>
            </a:r>
            <a:r>
              <a:rPr lang="en-US" dirty="0" err="1" smtClean="0"/>
              <a:t>torr</a:t>
            </a:r>
            <a:endParaRPr lang="en-US" dirty="0" smtClean="0"/>
          </a:p>
          <a:p>
            <a:pPr eaLnBrk="1" hangingPunct="1"/>
            <a:r>
              <a:rPr lang="en-US" dirty="0" smtClean="0"/>
              <a:t>What is the atmospheric pressure on Venus?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Vapor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/>
              <a:t>the pressure that is exerted by a vapor that is in equilibrium with its liquid.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3796" name="Picture 5" descr="fg11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1600200"/>
            <a:ext cx="4041775" cy="4522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Content Placeholder 3" descr="11_09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752475"/>
            <a:ext cx="5111750" cy="4894263"/>
          </a:xfrm>
        </p:spPr>
      </p:pic>
      <p:sp>
        <p:nvSpPr>
          <p:cNvPr id="35844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4691063"/>
          </a:xfrm>
        </p:spPr>
        <p:txBody>
          <a:bodyPr/>
          <a:lstStyle/>
          <a:p>
            <a:r>
              <a:rPr lang="en-US" sz="2800" dirty="0" smtClean="0"/>
              <a:t>Often gases are collected over water and the vapor pressure of the water must be subtracted from the total pressure to find the pressure of the gas collected.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Boiling point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temperature at which the vapor pressure is equal to the atmospheric pressure.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Graham's Law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Allows us to calculate relative rates of effusion for various gases.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Effusion - The escape of a gas through a small hole in its container.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Diffusion - The process by which two or more gases begin to mix together.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Graham's law says that the heavier a particle is (higher MW) the more slowly it will effuse or diffuse under the same conditions.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tx1"/>
                </a:solidFill>
              </a:rPr>
              <a:t>Kinetic Molecular Theory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Gases consist of molecular particles moving in straight lines at any given instant.</a:t>
            </a:r>
          </a:p>
          <a:p>
            <a:pPr eaLnBrk="1" hangingPunct="1"/>
            <a:r>
              <a:rPr lang="en-US" sz="2400" smtClean="0"/>
              <a:t>Gas molecules are widely spaced, the actual volume of molecules is negligible compared to the space they occupy.</a:t>
            </a:r>
          </a:p>
          <a:p>
            <a:pPr eaLnBrk="1" hangingPunct="1"/>
            <a:r>
              <a:rPr lang="en-US" sz="2400" smtClean="0"/>
              <a:t>Gas molecules demonstrate rapid motion, move in straight lines and travel in random directions.  When they collide with each other they do so with no net loss of energy.</a:t>
            </a:r>
          </a:p>
          <a:p>
            <a:pPr eaLnBrk="1" hangingPunct="1"/>
            <a:r>
              <a:rPr lang="en-US" sz="2400" smtClean="0"/>
              <a:t>Gas molecules behave independently -- attractive/repulsive forces between them are negligible.</a:t>
            </a:r>
          </a:p>
          <a:p>
            <a:pPr eaLnBrk="1" hangingPunct="1"/>
            <a:r>
              <a:rPr lang="en-US" sz="2400" smtClean="0"/>
              <a:t>The average kinetic energy of the gas particles is proportional to the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g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67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g11_13-01KC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09403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609600"/>
            <a:ext cx="4648200" cy="5516563"/>
          </a:xfrm>
        </p:spPr>
        <p:txBody>
          <a:bodyPr/>
          <a:lstStyle/>
          <a:p>
            <a:pPr eaLnBrk="1" hangingPunct="1"/>
            <a:r>
              <a:rPr lang="en-US" sz="2800" smtClean="0"/>
              <a:t>Key Concepts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 few drops of water in a metal can are heated to steam and the can is promptly sealed.  As the steam cools from 100</a:t>
            </a:r>
            <a:r>
              <a:rPr lang="en-US" sz="2800" baseline="30000" smtClean="0"/>
              <a:t>o</a:t>
            </a:r>
            <a:r>
              <a:rPr lang="en-US" sz="2800" smtClean="0"/>
              <a:t>C to 20</a:t>
            </a:r>
            <a:r>
              <a:rPr lang="en-US" sz="2800" baseline="30000" smtClean="0"/>
              <a:t>o</a:t>
            </a:r>
            <a:r>
              <a:rPr lang="en-US" sz="2800" smtClean="0"/>
              <a:t>C, the can is crushed as shown in the diagram.  Explain the observation.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g11_1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950" y="-111125"/>
            <a:ext cx="10121900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1_02_Fig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33338"/>
            <a:ext cx="58102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g11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3500"/>
            <a:ext cx="8686800" cy="67341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The atmospheric pressure at the summit of Mt. McKinley (Denali) is 606 mm Hg on a certain day.  What is the pressure in atmospheres?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267200" cy="4419600"/>
          </a:xfrm>
        </p:spPr>
        <p:txBody>
          <a:bodyPr/>
          <a:lstStyle/>
          <a:p>
            <a:pPr eaLnBrk="1" hangingPunct="1"/>
            <a:r>
              <a:rPr lang="en-US" smtClean="0"/>
              <a:t>The atmospheric pressure at the summit of Mt. McKinley (Denali) is 606 mm Hg on a certain day.  What is the pressure in atmospheres?</a:t>
            </a:r>
          </a:p>
        </p:txBody>
      </p:sp>
      <p:pic>
        <p:nvPicPr>
          <p:cNvPr id="8195" name="Picture 2" descr="11_Pg331_UnFig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288" y="66675"/>
            <a:ext cx="5065712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g1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25" y="-158750"/>
            <a:ext cx="10128250" cy="71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1119</Words>
  <Application>Microsoft Office PowerPoint</Application>
  <PresentationFormat>On-screen Show (4:3)</PresentationFormat>
  <Paragraphs>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The Gaseous State of Matter</vt:lpstr>
      <vt:lpstr>Properties of Gases</vt:lpstr>
      <vt:lpstr>Common units of pressure</vt:lpstr>
      <vt:lpstr>Slide 4</vt:lpstr>
      <vt:lpstr>Slide 5</vt:lpstr>
      <vt:lpstr>Slide 6</vt:lpstr>
      <vt:lpstr>Slide 7</vt:lpstr>
      <vt:lpstr>Slide 8</vt:lpstr>
      <vt:lpstr>Slide 9</vt:lpstr>
      <vt:lpstr>Slide 10</vt:lpstr>
      <vt:lpstr>Avogadro’s Law</vt:lpstr>
      <vt:lpstr>Slide 12</vt:lpstr>
      <vt:lpstr>Slide 13</vt:lpstr>
      <vt:lpstr>Slide 14</vt:lpstr>
      <vt:lpstr>The Gas Laws </vt:lpstr>
      <vt:lpstr>Ideal Gas Law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Standard Temperature and Pressure (STP)</vt:lpstr>
      <vt:lpstr>Slide 27</vt:lpstr>
      <vt:lpstr>Slide 28</vt:lpstr>
      <vt:lpstr>Slide 29</vt:lpstr>
      <vt:lpstr>Slide 30</vt:lpstr>
      <vt:lpstr>Slide 31</vt:lpstr>
      <vt:lpstr>Gas Stoichiometry</vt:lpstr>
      <vt:lpstr>Daltons Law of Partial Pressures</vt:lpstr>
      <vt:lpstr>Slide 34</vt:lpstr>
      <vt:lpstr>Vapor pressure</vt:lpstr>
      <vt:lpstr>Slide 36</vt:lpstr>
      <vt:lpstr>Boiling point</vt:lpstr>
      <vt:lpstr>Graham's Law</vt:lpstr>
      <vt:lpstr>Kinetic Molecular Theory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State</dc:title>
  <dc:creator>Cary R. Wiilard, Ph.D.</dc:creator>
  <cp:lastModifiedBy>Cary Willard</cp:lastModifiedBy>
  <cp:revision>16</cp:revision>
  <dcterms:created xsi:type="dcterms:W3CDTF">2005-10-20T05:21:35Z</dcterms:created>
  <dcterms:modified xsi:type="dcterms:W3CDTF">2013-01-09T18:54:08Z</dcterms:modified>
</cp:coreProperties>
</file>